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6"/>
  </p:notesMasterIdLst>
  <p:sldIdLst>
    <p:sldId id="269" r:id="rId2"/>
    <p:sldId id="270" r:id="rId3"/>
    <p:sldId id="271" r:id="rId4"/>
    <p:sldId id="272" r:id="rId5"/>
    <p:sldId id="273" r:id="rId6"/>
    <p:sldId id="298" r:id="rId7"/>
    <p:sldId id="299" r:id="rId8"/>
    <p:sldId id="277" r:id="rId9"/>
    <p:sldId id="278" r:id="rId10"/>
    <p:sldId id="274" r:id="rId11"/>
    <p:sldId id="275" r:id="rId12"/>
    <p:sldId id="276" r:id="rId13"/>
    <p:sldId id="279" r:id="rId14"/>
    <p:sldId id="280" r:id="rId15"/>
    <p:sldId id="281" r:id="rId16"/>
    <p:sldId id="282" r:id="rId17"/>
    <p:sldId id="283" r:id="rId18"/>
    <p:sldId id="300" r:id="rId19"/>
    <p:sldId id="284" r:id="rId20"/>
    <p:sldId id="285" r:id="rId21"/>
    <p:sldId id="286" r:id="rId22"/>
    <p:sldId id="287" r:id="rId23"/>
    <p:sldId id="288" r:id="rId24"/>
    <p:sldId id="289" r:id="rId25"/>
    <p:sldId id="290" r:id="rId26"/>
    <p:sldId id="291" r:id="rId27"/>
    <p:sldId id="292" r:id="rId28"/>
    <p:sldId id="293" r:id="rId29"/>
    <p:sldId id="294" r:id="rId30"/>
    <p:sldId id="295" r:id="rId31"/>
    <p:sldId id="256" r:id="rId32"/>
    <p:sldId id="257" r:id="rId33"/>
    <p:sldId id="258" r:id="rId34"/>
    <p:sldId id="259" r:id="rId35"/>
    <p:sldId id="260" r:id="rId36"/>
    <p:sldId id="261" r:id="rId37"/>
    <p:sldId id="262" r:id="rId38"/>
    <p:sldId id="263" r:id="rId39"/>
    <p:sldId id="264" r:id="rId40"/>
    <p:sldId id="265" r:id="rId41"/>
    <p:sldId id="266" r:id="rId42"/>
    <p:sldId id="267" r:id="rId43"/>
    <p:sldId id="268" r:id="rId44"/>
    <p:sldId id="296" r:id="rId4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03" d="100"/>
          <a:sy n="103" d="100"/>
        </p:scale>
        <p:origin x="1854" y="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147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3D3579-6D60-944F-9CB1-69BD14419F3B}" type="datetimeFigureOut">
              <a:rPr lang="en-US" smtClean="0"/>
              <a:t>04/29/2017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ECA101-09A3-2740-944F-D2E4443AAE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9646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7163F2D6-8AFB-9248-95E1-BE8D40950F0C}" type="slidenum">
              <a:rPr lang="en-US" sz="1200"/>
              <a:pPr eaLnBrk="1" hangingPunct="1"/>
              <a:t>15</a:t>
            </a:fld>
            <a:endParaRPr lang="en-US" sz="1200"/>
          </a:p>
        </p:txBody>
      </p:sp>
      <p:sp>
        <p:nvSpPr>
          <p:cNvPr id="32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latin typeface="Arial" charset="0"/>
              <a:cs typeface="Arial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BF431CAC-F1C8-C345-9C17-FB8F0F10C7F9}" type="slidenum">
              <a:rPr lang="en-US" sz="1200"/>
              <a:pPr eaLnBrk="1" hangingPunct="1"/>
              <a:t>17</a:t>
            </a:fld>
            <a:endParaRPr lang="en-US" sz="1200"/>
          </a:p>
        </p:txBody>
      </p:sp>
      <p:sp>
        <p:nvSpPr>
          <p:cNvPr id="501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7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457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>
                <a:latin typeface="Calibri" charset="0"/>
              </a:rPr>
              <a:t>OnStar</a:t>
            </a:r>
          </a:p>
          <a:p>
            <a:pPr eaLnBrk="1" hangingPunct="1">
              <a:spcBef>
                <a:spcPct val="0"/>
              </a:spcBef>
            </a:pPr>
            <a:r>
              <a:rPr lang="en-US">
                <a:latin typeface="Calibri" charset="0"/>
              </a:rPr>
              <a:t>DARPA</a:t>
            </a:r>
          </a:p>
          <a:p>
            <a:pPr eaLnBrk="1" hangingPunct="1">
              <a:spcBef>
                <a:spcPct val="0"/>
              </a:spcBef>
            </a:pPr>
            <a:r>
              <a:rPr lang="en-US">
                <a:latin typeface="Calibri" charset="0"/>
              </a:rPr>
              <a:t>Google</a:t>
            </a:r>
          </a:p>
          <a:p>
            <a:pPr eaLnBrk="1" hangingPunct="1">
              <a:spcBef>
                <a:spcPct val="0"/>
              </a:spcBef>
            </a:pPr>
            <a:r>
              <a:rPr lang="en-US">
                <a:latin typeface="Calibri" charset="0"/>
              </a:rPr>
              <a:t>Mobility Internet</a:t>
            </a:r>
          </a:p>
          <a:p>
            <a:pPr eaLnBrk="1" hangingPunct="1">
              <a:spcBef>
                <a:spcPct val="0"/>
              </a:spcBef>
            </a:pPr>
            <a:r>
              <a:rPr lang="en-US">
                <a:latin typeface="Calibri" charset="0"/>
              </a:rPr>
              <a:t>Value Proposition</a:t>
            </a:r>
          </a:p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  <p:sp>
        <p:nvSpPr>
          <p:cNvPr id="2457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667FE635-34A9-0A40-8831-B4ED435FD24C}" type="slidenum">
              <a:rPr lang="en-US" sz="1200">
                <a:latin typeface="Calibri" charset="0"/>
              </a:rPr>
              <a:pPr eaLnBrk="1" hangingPunct="1"/>
              <a:t>26</a:t>
            </a:fld>
            <a:endParaRPr lang="en-US" sz="1200">
              <a:latin typeface="Calibri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379DD1-0704-B141-860A-8576F92D8DC3}" type="datetimeFigureOut">
              <a:rPr lang="en-US" smtClean="0"/>
              <a:t>04/29/2017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357BE5-C280-2042-9CA0-A9EC7B85A9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8907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379DD1-0704-B141-860A-8576F92D8DC3}" type="datetimeFigureOut">
              <a:rPr lang="en-US" smtClean="0"/>
              <a:t>04/29/2017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357BE5-C280-2042-9CA0-A9EC7B85A9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27603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379DD1-0704-B141-860A-8576F92D8DC3}" type="datetimeFigureOut">
              <a:rPr lang="en-US" smtClean="0"/>
              <a:t>04/29/2017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357BE5-C280-2042-9CA0-A9EC7B85A9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0029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379DD1-0704-B141-860A-8576F92D8DC3}" type="datetimeFigureOut">
              <a:rPr lang="en-US" smtClean="0"/>
              <a:t>04/29/2017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357BE5-C280-2042-9CA0-A9EC7B85A9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1963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379DD1-0704-B141-860A-8576F92D8DC3}" type="datetimeFigureOut">
              <a:rPr lang="en-US" smtClean="0"/>
              <a:t>04/29/2017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357BE5-C280-2042-9CA0-A9EC7B85A9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9605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379DD1-0704-B141-860A-8576F92D8DC3}" type="datetimeFigureOut">
              <a:rPr lang="en-US" smtClean="0"/>
              <a:t>04/29/2017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357BE5-C280-2042-9CA0-A9EC7B85A9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36948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379DD1-0704-B141-860A-8576F92D8DC3}" type="datetimeFigureOut">
              <a:rPr lang="en-US" smtClean="0"/>
              <a:t>04/29/2017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357BE5-C280-2042-9CA0-A9EC7B85A9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8934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379DD1-0704-B141-860A-8576F92D8DC3}" type="datetimeFigureOut">
              <a:rPr lang="en-US" smtClean="0"/>
              <a:t>04/29/2017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357BE5-C280-2042-9CA0-A9EC7B85A9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7519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379DD1-0704-B141-860A-8576F92D8DC3}" type="datetimeFigureOut">
              <a:rPr lang="en-US" smtClean="0"/>
              <a:t>04/29/2017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357BE5-C280-2042-9CA0-A9EC7B85A9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0691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379DD1-0704-B141-860A-8576F92D8DC3}" type="datetimeFigureOut">
              <a:rPr lang="en-US" smtClean="0"/>
              <a:t>04/29/2017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357BE5-C280-2042-9CA0-A9EC7B85A9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5653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379DD1-0704-B141-860A-8576F92D8DC3}" type="datetimeFigureOut">
              <a:rPr lang="en-US" smtClean="0"/>
              <a:t>04/29/2017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357BE5-C280-2042-9CA0-A9EC7B85A9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045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379DD1-0704-B141-860A-8576F92D8DC3}" type="datetimeFigureOut">
              <a:rPr lang="en-US" smtClean="0"/>
              <a:t>04/29/2017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357BE5-C280-2042-9CA0-A9EC7B85A9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36870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648434" y="1472586"/>
            <a:ext cx="5843868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THE RESEARCH AGENDA </a:t>
            </a:r>
          </a:p>
          <a:p>
            <a:pPr algn="ctr"/>
            <a:r>
              <a:rPr lang="en-US" sz="3200" dirty="0"/>
              <a:t>FOR SUSTAINABLE DEVELOPMENT</a:t>
            </a:r>
          </a:p>
          <a:p>
            <a:pPr algn="ctr"/>
            <a:endParaRPr lang="en-US" sz="3200" dirty="0"/>
          </a:p>
          <a:p>
            <a:pPr algn="ctr"/>
            <a:r>
              <a:rPr lang="en-US" sz="2400" dirty="0"/>
              <a:t>JEFFREY D. SACHS</a:t>
            </a:r>
          </a:p>
          <a:p>
            <a:pPr algn="ctr"/>
            <a:r>
              <a:rPr lang="en-US" sz="2400" dirty="0"/>
              <a:t>DIRECTOR OF THE EARTH INSTITUTE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/>
              <a:t>Elliott School of International Affairs</a:t>
            </a:r>
          </a:p>
          <a:p>
            <a:pPr algn="ctr"/>
            <a:r>
              <a:rPr lang="en-US" sz="2400" dirty="0"/>
              <a:t>George Washington University</a:t>
            </a:r>
          </a:p>
          <a:p>
            <a:pPr algn="ctr"/>
            <a:r>
              <a:rPr lang="en-US" sz="2400" dirty="0"/>
              <a:t>December 2, 2012</a:t>
            </a:r>
          </a:p>
        </p:txBody>
      </p:sp>
    </p:spTree>
    <p:extLst>
      <p:ext uri="{BB962C8B-B14F-4D97-AF65-F5344CB8AC3E}">
        <p14:creationId xmlns:p14="http://schemas.microsoft.com/office/powerpoint/2010/main" val="5758167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400" y="1320800"/>
            <a:ext cx="6299200" cy="42037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422400" y="716029"/>
            <a:ext cx="3083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INDIANA MAIZE  AUGUST 2012</a:t>
            </a:r>
          </a:p>
        </p:txBody>
      </p:sp>
    </p:spTree>
    <p:extLst>
      <p:ext uri="{BB962C8B-B14F-4D97-AF65-F5344CB8AC3E}">
        <p14:creationId xmlns:p14="http://schemas.microsoft.com/office/powerpoint/2010/main" val="16210082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2600"/>
            <a:ext cx="9144000" cy="5872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2102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3359"/>
            <a:ext cx="9144000" cy="606555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43331" y="24368"/>
            <a:ext cx="12473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CHAD 2012</a:t>
            </a:r>
          </a:p>
        </p:txBody>
      </p:sp>
    </p:spTree>
    <p:extLst>
      <p:ext uri="{BB962C8B-B14F-4D97-AF65-F5344CB8AC3E}">
        <p14:creationId xmlns:p14="http://schemas.microsoft.com/office/powerpoint/2010/main" val="7049815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3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304800"/>
            <a:ext cx="8134350" cy="5707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4" name="TextBox 2"/>
          <p:cNvSpPr txBox="1">
            <a:spLocks noChangeArrowheads="1"/>
          </p:cNvSpPr>
          <p:nvPr/>
        </p:nvSpPr>
        <p:spPr bwMode="auto">
          <a:xfrm>
            <a:off x="533400" y="6096000"/>
            <a:ext cx="462438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/>
              <a:t>Source: Goddard Institute of Space Studies 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00" y="317500"/>
            <a:ext cx="8864600" cy="621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9140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0"/>
            <a:ext cx="7543800" cy="646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" y="685800"/>
            <a:ext cx="8737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6543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1613" y="508000"/>
            <a:ext cx="6199187" cy="5849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4219" y="0"/>
            <a:ext cx="4453759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37790" y="918678"/>
            <a:ext cx="2994329" cy="4801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SHELLFISH GROWN</a:t>
            </a:r>
          </a:p>
          <a:p>
            <a:r>
              <a:rPr lang="en-US" dirty="0"/>
              <a:t>UNDER ALTERNATIVE</a:t>
            </a:r>
            <a:br>
              <a:rPr lang="en-US" dirty="0"/>
            </a:br>
            <a:r>
              <a:rPr lang="en-US" dirty="0"/>
              <a:t>CONCENTRATIONS OF </a:t>
            </a:r>
            <a:br>
              <a:rPr lang="en-US" dirty="0"/>
            </a:br>
            <a:r>
              <a:rPr lang="en-US" dirty="0"/>
              <a:t>CO2.</a:t>
            </a:r>
          </a:p>
          <a:p>
            <a:endParaRPr lang="en-US" dirty="0"/>
          </a:p>
          <a:p>
            <a:r>
              <a:rPr lang="en-US" dirty="0"/>
              <a:t>36-DAY OLD HARD CLAM </a:t>
            </a:r>
          </a:p>
          <a:p>
            <a:r>
              <a:rPr lang="en-US" dirty="0"/>
              <a:t>LARVAE ON LEFT, </a:t>
            </a:r>
          </a:p>
          <a:p>
            <a:r>
              <a:rPr lang="en-US" dirty="0"/>
              <a:t>52-DAY BAY SCALLOP LARVAE</a:t>
            </a:r>
          </a:p>
          <a:p>
            <a:r>
              <a:rPr lang="en-US" dirty="0"/>
              <a:t>ON RIGHT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SOURCE: WASHINGTON STATE</a:t>
            </a:r>
            <a:br>
              <a:rPr lang="en-US" dirty="0"/>
            </a:br>
            <a:r>
              <a:rPr lang="en-US" dirty="0"/>
              <a:t>BLUE RIBBON PANEL ON </a:t>
            </a:r>
            <a:br>
              <a:rPr lang="en-US" dirty="0"/>
            </a:br>
            <a:r>
              <a:rPr lang="en-US" dirty="0"/>
              <a:t>OCEAN ACIDIFICATION,</a:t>
            </a:r>
          </a:p>
          <a:p>
            <a:r>
              <a:rPr lang="en-US" dirty="0"/>
              <a:t>2012</a:t>
            </a:r>
          </a:p>
        </p:txBody>
      </p:sp>
    </p:spTree>
    <p:extLst>
      <p:ext uri="{BB962C8B-B14F-4D97-AF65-F5344CB8AC3E}">
        <p14:creationId xmlns:p14="http://schemas.microsoft.com/office/powerpoint/2010/main" val="1215828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10790" y="361431"/>
            <a:ext cx="7765267" cy="55092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GLOBAL RESPONSES TO THE CHALLENGES OF</a:t>
            </a:r>
          </a:p>
          <a:p>
            <a:r>
              <a:rPr lang="en-US" sz="3200" b="1" dirty="0"/>
              <a:t>SUSTAINABLE DEVELOPMENT</a:t>
            </a:r>
          </a:p>
          <a:p>
            <a:endParaRPr lang="en-US" sz="3200" b="1" dirty="0"/>
          </a:p>
          <a:p>
            <a:r>
              <a:rPr lang="en-US" sz="3200" b="1" dirty="0"/>
              <a:t>RIO EARTH SUMMIT (1992) </a:t>
            </a:r>
          </a:p>
          <a:p>
            <a:r>
              <a:rPr lang="en-US" sz="3200" dirty="0"/>
              <a:t>	INTERNATIONAL LAW:  </a:t>
            </a:r>
          </a:p>
          <a:p>
            <a:r>
              <a:rPr lang="en-US" sz="3200" dirty="0"/>
              <a:t>	UNFCCC, CBD, UNCCD</a:t>
            </a:r>
          </a:p>
          <a:p>
            <a:endParaRPr lang="en-US" sz="3200" dirty="0"/>
          </a:p>
          <a:p>
            <a:r>
              <a:rPr lang="en-US" sz="3200" b="1" dirty="0"/>
              <a:t>RIO+20  (2012)</a:t>
            </a:r>
          </a:p>
          <a:p>
            <a:r>
              <a:rPr lang="en-US" sz="3200" dirty="0"/>
              <a:t>	TECHNOLOGICAL BREAKTHROUGHS</a:t>
            </a:r>
          </a:p>
          <a:p>
            <a:r>
              <a:rPr lang="en-US" sz="3200" dirty="0"/>
              <a:t>	GLOBAL CIVIL SOCIETY</a:t>
            </a:r>
          </a:p>
          <a:p>
            <a:r>
              <a:rPr lang="en-US" sz="3200" dirty="0"/>
              <a:t>	SUSTAINABLE DEVELOPMENT GOALS</a:t>
            </a:r>
          </a:p>
        </p:txBody>
      </p:sp>
    </p:spTree>
    <p:extLst>
      <p:ext uri="{BB962C8B-B14F-4D97-AF65-F5344CB8AC3E}">
        <p14:creationId xmlns:p14="http://schemas.microsoft.com/office/powerpoint/2010/main" val="10814223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62001" y="905168"/>
            <a:ext cx="7440859" cy="50167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SUSTAINABLE DEVELOPMENT MEANS . . . </a:t>
            </a:r>
          </a:p>
          <a:p>
            <a:endParaRPr lang="en-US" sz="3200" dirty="0"/>
          </a:p>
          <a:p>
            <a:r>
              <a:rPr lang="en-US" sz="3200" dirty="0"/>
              <a:t>FOUR DIMENSIONS OF A HEALTHY SOCIETY</a:t>
            </a:r>
          </a:p>
          <a:p>
            <a:endParaRPr lang="en-US" sz="3200" dirty="0"/>
          </a:p>
          <a:p>
            <a:pPr marL="457200" indent="-457200">
              <a:buFont typeface="Arial"/>
              <a:buChar char="•"/>
            </a:pPr>
            <a:r>
              <a:rPr lang="en-US" sz="3200" dirty="0"/>
              <a:t>ECONOMIC PROSPERITY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/>
              <a:t>SOCIAL INCLUSION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/>
              <a:t>ENVIRONMENTAL SUSTAINABILITY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/>
              <a:t>GOOD GOVERNANCE FOR SUSTAINABLE </a:t>
            </a:r>
          </a:p>
          <a:p>
            <a:pPr lvl="1"/>
            <a:r>
              <a:rPr lang="en-US" sz="3200" dirty="0"/>
              <a:t>DEVELOPMENT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9252860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479" y="1046757"/>
            <a:ext cx="8120513" cy="485695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465274" y="307048"/>
            <a:ext cx="66351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THE INDISPENSABLE ROLE OF ASIA</a:t>
            </a:r>
          </a:p>
        </p:txBody>
      </p:sp>
    </p:spTree>
    <p:extLst>
      <p:ext uri="{BB962C8B-B14F-4D97-AF65-F5344CB8AC3E}">
        <p14:creationId xmlns:p14="http://schemas.microsoft.com/office/powerpoint/2010/main" val="31343075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" r="28997"/>
          <a:stretch/>
        </p:blipFill>
        <p:spPr>
          <a:xfrm>
            <a:off x="-1" y="976974"/>
            <a:ext cx="9062297" cy="380970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07010" y="5177956"/>
            <a:ext cx="80870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AS OF 2050, A REMARKABLE 80% OF WORKING AGE POPULATION, 25-59, WILL BE IN </a:t>
            </a:r>
          </a:p>
          <a:p>
            <a:r>
              <a:rPr lang="en-US" dirty="0"/>
              <a:t>ASIA AND AFRICA, UP FROM 74% TODAY.  </a:t>
            </a:r>
          </a:p>
        </p:txBody>
      </p:sp>
    </p:spTree>
    <p:extLst>
      <p:ext uri="{BB962C8B-B14F-4D97-AF65-F5344CB8AC3E}">
        <p14:creationId xmlns:p14="http://schemas.microsoft.com/office/powerpoint/2010/main" val="1280584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735063"/>
            <a:ext cx="9200405" cy="49552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FROM MDGS TO SDGS:</a:t>
            </a:r>
          </a:p>
          <a:p>
            <a:endParaRPr lang="en-US" sz="2800" dirty="0"/>
          </a:p>
          <a:p>
            <a:r>
              <a:rPr lang="en-US" sz="2800" dirty="0"/>
              <a:t>FOUR DIMENSIONS FOR SUSTAINABLE DEVELOPMENT GOALS:</a:t>
            </a:r>
          </a:p>
          <a:p>
            <a:endParaRPr lang="en-US" sz="2800" dirty="0"/>
          </a:p>
          <a:p>
            <a:r>
              <a:rPr lang="en-US" sz="2800" dirty="0"/>
              <a:t>END EXTREME POVERTY</a:t>
            </a:r>
          </a:p>
          <a:p>
            <a:br>
              <a:rPr lang="en-US" sz="2800" dirty="0"/>
            </a:br>
            <a:r>
              <a:rPr lang="en-US" sz="2800" dirty="0"/>
              <a:t>SOCIALLY INCLUSIVE SOCIETIES</a:t>
            </a:r>
          </a:p>
          <a:p>
            <a:br>
              <a:rPr lang="en-US" sz="2800" dirty="0"/>
            </a:br>
            <a:r>
              <a:rPr lang="en-US" sz="2800" dirty="0"/>
              <a:t>ENVIRONMENTAL SUSTAINABILITY</a:t>
            </a:r>
            <a:br>
              <a:rPr lang="en-US" sz="2800" dirty="0"/>
            </a:br>
            <a:endParaRPr lang="en-US" sz="2800" dirty="0"/>
          </a:p>
          <a:p>
            <a:r>
              <a:rPr lang="en-US" sz="2800" dirty="0"/>
              <a:t>GOOD GOVERNANCE FOR SUSTAINABLE DEVELOPMENT</a:t>
            </a:r>
          </a:p>
        </p:txBody>
      </p:sp>
    </p:spTree>
    <p:extLst>
      <p:ext uri="{BB962C8B-B14F-4D97-AF65-F5344CB8AC3E}">
        <p14:creationId xmlns:p14="http://schemas.microsoft.com/office/powerpoint/2010/main" val="11439848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41756" y="400367"/>
            <a:ext cx="8365750" cy="60016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FOUR KEYS TO SUSTAINABLE DEVELOPMENT:</a:t>
            </a:r>
          </a:p>
          <a:p>
            <a:endParaRPr lang="en-US" sz="3200" dirty="0"/>
          </a:p>
          <a:p>
            <a:r>
              <a:rPr lang="en-US" sz="3200" dirty="0"/>
              <a:t>PROMOTION OF SUSTAINABLE TECHNOLOGIES</a:t>
            </a:r>
          </a:p>
          <a:p>
            <a:endParaRPr lang="en-US" sz="3200" dirty="0"/>
          </a:p>
          <a:p>
            <a:r>
              <a:rPr lang="en-US" sz="3200" dirty="0"/>
              <a:t>POLLUTER PAYS PRINCIPLE, INCLUDING CARBON TAXATION</a:t>
            </a:r>
          </a:p>
          <a:p>
            <a:endParaRPr lang="en-US" sz="3200" dirty="0"/>
          </a:p>
          <a:p>
            <a:r>
              <a:rPr lang="en-US" sz="3200" dirty="0"/>
              <a:t>PUBLIC INVESTMENT IN HEALTH, EDUCATION, NUTRITION, AND POVERTY REDUCTION</a:t>
            </a:r>
          </a:p>
          <a:p>
            <a:endParaRPr lang="en-US" sz="3200" dirty="0"/>
          </a:p>
          <a:p>
            <a:r>
              <a:rPr lang="en-US" sz="3200" dirty="0"/>
              <a:t>POLITICS FOR THE PEOPLE, NOT FOR THE VESTED INTERESTS</a:t>
            </a:r>
          </a:p>
        </p:txBody>
      </p:sp>
    </p:spTree>
    <p:extLst>
      <p:ext uri="{BB962C8B-B14F-4D97-AF65-F5344CB8AC3E}">
        <p14:creationId xmlns:p14="http://schemas.microsoft.com/office/powerpoint/2010/main" val="22061813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83674" y="1296958"/>
            <a:ext cx="7450953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THE NEW GLOBAL PROBLEM SOLVING:</a:t>
            </a:r>
          </a:p>
          <a:p>
            <a:endParaRPr lang="en-US" sz="3600" dirty="0"/>
          </a:p>
          <a:p>
            <a:r>
              <a:rPr lang="en-US" sz="3600" dirty="0"/>
              <a:t>THE </a:t>
            </a:r>
            <a:r>
              <a:rPr lang="en-US" sz="3600" b="1" i="1" dirty="0"/>
              <a:t>UN SUSTAINABLE DEVELOPMENT</a:t>
            </a:r>
            <a:br>
              <a:rPr lang="en-US" sz="3600" b="1" i="1" dirty="0"/>
            </a:br>
            <a:r>
              <a:rPr lang="en-US" sz="3600" b="1" i="1" dirty="0"/>
              <a:t>SOLUTIONS NETWORK </a:t>
            </a:r>
            <a:r>
              <a:rPr lang="en-US" sz="3600" dirty="0"/>
              <a:t>(UN SDSN),</a:t>
            </a:r>
          </a:p>
          <a:p>
            <a:endParaRPr lang="en-US" sz="3600" dirty="0"/>
          </a:p>
          <a:p>
            <a:r>
              <a:rPr lang="en-US" sz="3600" dirty="0"/>
              <a:t>WITH THE SECRETARIAT AT THE EARTH</a:t>
            </a:r>
          </a:p>
          <a:p>
            <a:r>
              <a:rPr lang="en-US" sz="3600" dirty="0"/>
              <a:t>INSTITUTE</a:t>
            </a:r>
          </a:p>
        </p:txBody>
      </p:sp>
    </p:spTree>
    <p:extLst>
      <p:ext uri="{BB962C8B-B14F-4D97-AF65-F5344CB8AC3E}">
        <p14:creationId xmlns:p14="http://schemas.microsoft.com/office/powerpoint/2010/main" val="8753830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05104" y="164003"/>
            <a:ext cx="7953469" cy="64325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SOME KEY SUSTAINABLE DEVELOPMENT TECHNOLOGIES</a:t>
            </a:r>
          </a:p>
          <a:p>
            <a:endParaRPr lang="en-US" sz="2800" b="1" dirty="0"/>
          </a:p>
          <a:p>
            <a:r>
              <a:rPr lang="en-US" sz="2400" dirty="0"/>
              <a:t>LOW-CARBON ENERGY</a:t>
            </a:r>
          </a:p>
          <a:p>
            <a:r>
              <a:rPr lang="en-US" sz="2400" dirty="0"/>
              <a:t>	RENEWABLE ENERGY</a:t>
            </a:r>
          </a:p>
          <a:p>
            <a:r>
              <a:rPr lang="en-US" sz="2400" dirty="0"/>
              <a:t>	CARBON CAPTURE AND SEQUESTRATION</a:t>
            </a:r>
          </a:p>
          <a:p>
            <a:r>
              <a:rPr lang="en-US" sz="2400" dirty="0"/>
              <a:t>	SMART VEHICLES, 	SMART CITIES, SMART BEHAVIOR </a:t>
            </a:r>
          </a:p>
          <a:p>
            <a:endParaRPr lang="en-US" sz="2400" dirty="0"/>
          </a:p>
          <a:p>
            <a:r>
              <a:rPr lang="en-US" sz="2400" dirty="0"/>
              <a:t>SUSTAINABLE AGRICULTURE</a:t>
            </a:r>
          </a:p>
          <a:p>
            <a:r>
              <a:rPr lang="en-US" sz="2400" dirty="0"/>
              <a:t>	IMPROVED TRAITS (GMOs?), AGRO-ECOLOGY</a:t>
            </a:r>
          </a:p>
          <a:p>
            <a:r>
              <a:rPr lang="en-US" sz="2400" dirty="0"/>
              <a:t>	SMART TILLAGE, MICRO-DOSING, DIETARY CHOICES,</a:t>
            </a:r>
          </a:p>
          <a:p>
            <a:r>
              <a:rPr lang="en-US" sz="2400" dirty="0"/>
              <a:t>	OCEAN MANAGEMENT</a:t>
            </a:r>
          </a:p>
          <a:p>
            <a:endParaRPr lang="en-US" sz="2400" dirty="0"/>
          </a:p>
          <a:p>
            <a:r>
              <a:rPr lang="en-US" sz="2400" dirty="0"/>
              <a:t>SUSTAINABLE CITIES</a:t>
            </a:r>
          </a:p>
          <a:p>
            <a:r>
              <a:rPr lang="en-US" sz="2400" dirty="0"/>
              <a:t>POPULATION STABILIZATION </a:t>
            </a:r>
          </a:p>
          <a:p>
            <a:r>
              <a:rPr lang="en-US" sz="2400" dirty="0"/>
              <a:t>DIGITAL TECHNOLOGIES IN HEALTH, EDUCATION, MATERIALS</a:t>
            </a:r>
          </a:p>
          <a:p>
            <a:endParaRPr lang="en-US" sz="2400" dirty="0"/>
          </a:p>
          <a:p>
            <a:r>
              <a:rPr lang="en-US" sz="2400" b="1" i="1" dirty="0"/>
              <a:t>ALL HARNESS THE ONGOING INFORMATION REVOLUTION</a:t>
            </a:r>
          </a:p>
        </p:txBody>
      </p:sp>
    </p:spTree>
    <p:extLst>
      <p:ext uri="{BB962C8B-B14F-4D97-AF65-F5344CB8AC3E}">
        <p14:creationId xmlns:p14="http://schemas.microsoft.com/office/powerpoint/2010/main" val="35401434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5C6FF"/>
                </a:solidFill>
                <a:ea typeface="+mj-ea"/>
                <a:cs typeface="+mj-cs"/>
              </a:rPr>
              <a:t> </a:t>
            </a:r>
            <a:r>
              <a:rPr lang="en-US" dirty="0">
                <a:ea typeface="+mj-ea"/>
                <a:cs typeface="+mj-cs"/>
              </a:rPr>
              <a:t>Self-Driving</a:t>
            </a:r>
            <a:r>
              <a:rPr lang="en-US" sz="4000" dirty="0">
                <a:ea typeface="+mj-ea"/>
                <a:cs typeface="+mj-cs"/>
              </a:rPr>
              <a:t> Cars</a:t>
            </a:r>
            <a:br>
              <a:rPr lang="en-US" sz="4000" dirty="0">
                <a:solidFill>
                  <a:srgbClr val="00FFCC"/>
                </a:solidFill>
                <a:ea typeface="+mj-ea"/>
                <a:cs typeface="+mj-cs"/>
              </a:rPr>
            </a:br>
            <a:endParaRPr lang="en-US" dirty="0">
              <a:solidFill>
                <a:srgbClr val="00FFCC"/>
              </a:solidFill>
              <a:ea typeface="+mj-ea"/>
              <a:cs typeface="+mj-cs"/>
            </a:endParaRPr>
          </a:p>
        </p:txBody>
      </p:sp>
      <p:pic>
        <p:nvPicPr>
          <p:cNvPr id="2355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3" t="1065" r="1695" b="620"/>
          <a:stretch>
            <a:fillRect/>
          </a:stretch>
        </p:blipFill>
        <p:spPr bwMode="auto">
          <a:xfrm>
            <a:off x="4175125" y="3460750"/>
            <a:ext cx="4762500" cy="324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5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912813"/>
            <a:ext cx="4762500" cy="324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6" name="TextBox 3"/>
          <p:cNvSpPr txBox="1">
            <a:spLocks noChangeArrowheads="1"/>
          </p:cNvSpPr>
          <p:nvPr/>
        </p:nvSpPr>
        <p:spPr bwMode="auto">
          <a:xfrm>
            <a:off x="228600" y="4116388"/>
            <a:ext cx="25146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latin typeface="Calibri" charset="0"/>
              </a:rPr>
              <a:t>DARPA Urban Challenge</a:t>
            </a:r>
          </a:p>
        </p:txBody>
      </p:sp>
      <p:sp>
        <p:nvSpPr>
          <p:cNvPr id="23557" name="TextBox 5"/>
          <p:cNvSpPr txBox="1">
            <a:spLocks noChangeArrowheads="1"/>
          </p:cNvSpPr>
          <p:nvPr/>
        </p:nvSpPr>
        <p:spPr bwMode="auto">
          <a:xfrm>
            <a:off x="6629400" y="3135313"/>
            <a:ext cx="25146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latin typeface="Calibri" charset="0"/>
              </a:rPr>
              <a:t>Google Self-Driving </a:t>
            </a:r>
            <a:r>
              <a:rPr lang="en-US" sz="1800">
                <a:solidFill>
                  <a:schemeClr val="bg1"/>
                </a:solidFill>
                <a:latin typeface="Calibri" charset="0"/>
              </a:rPr>
              <a:t>Car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42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8404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0930" y="212308"/>
            <a:ext cx="5926355" cy="6118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8034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2420" y="1607687"/>
            <a:ext cx="7052206" cy="352610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 flipH="1">
            <a:off x="1923836" y="5530053"/>
            <a:ext cx="5548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Drought-resistant variety (RHS) in field trials, 2007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923836" y="729539"/>
            <a:ext cx="57332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DROUGHT-RESISTANT VARITIES: CONVENTIONAL AND GMO</a:t>
            </a:r>
          </a:p>
        </p:txBody>
      </p:sp>
    </p:spTree>
    <p:extLst>
      <p:ext uri="{BB962C8B-B14F-4D97-AF65-F5344CB8AC3E}">
        <p14:creationId xmlns:p14="http://schemas.microsoft.com/office/powerpoint/2010/main" val="35051087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32373" y="270199"/>
            <a:ext cx="8404240" cy="649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In general,</a:t>
            </a:r>
          </a:p>
          <a:p>
            <a:endParaRPr lang="en-US" sz="3200" dirty="0"/>
          </a:p>
          <a:p>
            <a:r>
              <a:rPr lang="en-US" sz="3200" b="1" dirty="0"/>
              <a:t>Prosperity</a:t>
            </a:r>
            <a:r>
              <a:rPr lang="en-US" sz="3200" dirty="0"/>
              <a:t> is achieved through balanced investments in infrastructure, human capital, and business capital.</a:t>
            </a:r>
          </a:p>
          <a:p>
            <a:endParaRPr lang="en-US" sz="3200" dirty="0"/>
          </a:p>
          <a:p>
            <a:r>
              <a:rPr lang="en-US" sz="3200" b="1" dirty="0"/>
              <a:t>Social inclusion </a:t>
            </a:r>
            <a:r>
              <a:rPr lang="en-US" sz="3200" dirty="0"/>
              <a:t>is achieved by human capital investments for all, and human rights for all</a:t>
            </a:r>
          </a:p>
          <a:p>
            <a:endParaRPr lang="en-US" sz="3200" dirty="0"/>
          </a:p>
          <a:p>
            <a:r>
              <a:rPr lang="en-US" sz="3200" b="1" dirty="0"/>
              <a:t>Environmental sustainability</a:t>
            </a:r>
            <a:r>
              <a:rPr lang="en-US" sz="3200" dirty="0"/>
              <a:t> is achieved by internalizing externalities and promoting sustainable technologies 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2104430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0195" y="254000"/>
            <a:ext cx="4216400" cy="6350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701911" y="1715767"/>
            <a:ext cx="2593503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GOLDEN RICE,</a:t>
            </a:r>
          </a:p>
          <a:p>
            <a:endParaRPr lang="en-US" sz="2800" dirty="0"/>
          </a:p>
          <a:p>
            <a:r>
              <a:rPr lang="en-US" sz="2800" dirty="0"/>
              <a:t>FORTIFIED WITH</a:t>
            </a:r>
          </a:p>
          <a:p>
            <a:endParaRPr lang="en-US" sz="2800" dirty="0"/>
          </a:p>
          <a:p>
            <a:r>
              <a:rPr lang="en-US" sz="2800" dirty="0"/>
              <a:t>BETA-CAROTENE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701911" y="6178531"/>
            <a:ext cx="1431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IRRI</a:t>
            </a:r>
          </a:p>
        </p:txBody>
      </p:sp>
    </p:spTree>
    <p:extLst>
      <p:ext uri="{BB962C8B-B14F-4D97-AF65-F5344CB8AC3E}">
        <p14:creationId xmlns:p14="http://schemas.microsoft.com/office/powerpoint/2010/main" val="588652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8243" y="1671053"/>
            <a:ext cx="8892178" cy="46935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lvl="0" indent="-342900">
              <a:buFont typeface="+mj-lt"/>
              <a:buAutoNum type="arabicPeriod"/>
            </a:pPr>
            <a:r>
              <a:rPr lang="en-US" sz="2300" dirty="0"/>
              <a:t>Macroeconomics, Population Dynamics, and Planetary Boundaries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sz="2300" dirty="0"/>
              <a:t>Poverty Eradication and Peace-Building in Fragile Regions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sz="2300" dirty="0"/>
              <a:t>Challenges of Social Inclusion: Gender, Inequalities, and Human Rights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sz="2300" dirty="0"/>
              <a:t>Early childhood development, education, and transition to work 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sz="2300" dirty="0"/>
              <a:t>Health For All 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sz="2300" dirty="0"/>
              <a:t>Low-Carbon Energy and Sustainable Industry 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sz="2300" dirty="0"/>
              <a:t>Sustainable Agriculture 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sz="2300" dirty="0"/>
              <a:t>Forests, Oceans, Biodiversity and Ecosystem Services 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sz="2300" dirty="0"/>
              <a:t>Smart, Sustainable and Resilient Cities 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sz="2300" dirty="0"/>
              <a:t>Good Governance of Extractive and Land Resources 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sz="2300" dirty="0"/>
              <a:t>Global Rules and Mechanisms for Sustainable Development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sz="2300" dirty="0"/>
              <a:t>Redefining the Role of Business for Sustainable Development</a:t>
            </a:r>
          </a:p>
          <a:p>
            <a:pPr marL="342900" indent="-342900">
              <a:buFont typeface="+mj-lt"/>
              <a:buAutoNum type="arabicPeriod"/>
            </a:pPr>
            <a:endParaRPr lang="en-US" sz="2300" dirty="0"/>
          </a:p>
        </p:txBody>
      </p:sp>
      <p:sp>
        <p:nvSpPr>
          <p:cNvPr id="5" name="TextBox 4"/>
          <p:cNvSpPr txBox="1"/>
          <p:nvPr/>
        </p:nvSpPr>
        <p:spPr>
          <a:xfrm>
            <a:off x="1508454" y="307473"/>
            <a:ext cx="571592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TWELVE SUSTAINABLE DEVELOPMENT </a:t>
            </a:r>
          </a:p>
          <a:p>
            <a:pPr algn="ctr"/>
            <a:r>
              <a:rPr lang="en-US" sz="2800" dirty="0"/>
              <a:t>GRAND CHALLENGES</a:t>
            </a:r>
          </a:p>
        </p:txBody>
      </p:sp>
    </p:spTree>
    <p:extLst>
      <p:ext uri="{BB962C8B-B14F-4D97-AF65-F5344CB8AC3E}">
        <p14:creationId xmlns:p14="http://schemas.microsoft.com/office/powerpoint/2010/main" val="16215545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42211" y="1243263"/>
            <a:ext cx="7376639" cy="26468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CHALLENGE NUMBER 1. </a:t>
            </a:r>
          </a:p>
          <a:p>
            <a:endParaRPr lang="en-US" dirty="0"/>
          </a:p>
          <a:p>
            <a:endParaRPr lang="en-US" sz="2800" dirty="0"/>
          </a:p>
          <a:p>
            <a:r>
              <a:rPr lang="en-US" sz="2800" dirty="0"/>
              <a:t>IDENTIFY THE GLOBAL AND REGIONAL RESOURCE</a:t>
            </a:r>
          </a:p>
          <a:p>
            <a:r>
              <a:rPr lang="en-US" sz="2800" dirty="0"/>
              <a:t>BOUNDARIES THAT MUST SET THE FRAMEWORK </a:t>
            </a:r>
          </a:p>
          <a:p>
            <a:r>
              <a:rPr lang="en-US" sz="2800" dirty="0"/>
              <a:t>FOR GLOBAL ECONOMIC GROWTH</a:t>
            </a:r>
          </a:p>
        </p:txBody>
      </p:sp>
    </p:spTree>
    <p:extLst>
      <p:ext uri="{BB962C8B-B14F-4D97-AF65-F5344CB8AC3E}">
        <p14:creationId xmlns:p14="http://schemas.microsoft.com/office/powerpoint/2010/main" val="27905545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27221" y="170540"/>
            <a:ext cx="7881259" cy="65556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CHALLENGE 2.   IDENTIFY EFFICIENT AND </a:t>
            </a:r>
          </a:p>
          <a:p>
            <a:r>
              <a:rPr lang="en-US" sz="3600" dirty="0"/>
              <a:t>ROBUST PATHWAYS OF ECONOMIC </a:t>
            </a:r>
          </a:p>
          <a:p>
            <a:r>
              <a:rPr lang="en-US" sz="3600" dirty="0"/>
              <a:t>DEVELOPMENT FOR THE WORLD’S </a:t>
            </a:r>
          </a:p>
          <a:p>
            <a:r>
              <a:rPr lang="en-US" sz="3600" dirty="0"/>
              <a:t>IMPOVERISHED REGIONS:</a:t>
            </a:r>
          </a:p>
          <a:p>
            <a:endParaRPr lang="en-US" sz="2400" dirty="0"/>
          </a:p>
          <a:p>
            <a:r>
              <a:rPr lang="en-US" sz="2800" dirty="0"/>
              <a:t>HORN OF AFRICA</a:t>
            </a:r>
          </a:p>
          <a:p>
            <a:r>
              <a:rPr lang="en-US" sz="2800" dirty="0"/>
              <a:t>SAHEL</a:t>
            </a:r>
          </a:p>
          <a:p>
            <a:r>
              <a:rPr lang="en-US" sz="2800" dirty="0"/>
              <a:t>CONGO BASIN</a:t>
            </a:r>
          </a:p>
          <a:p>
            <a:r>
              <a:rPr lang="en-US" sz="2800" dirty="0"/>
              <a:t>CENTRAL ASIA</a:t>
            </a:r>
          </a:p>
          <a:p>
            <a:r>
              <a:rPr lang="en-US" sz="2800" dirty="0"/>
              <a:t>SOUTH ASIA</a:t>
            </a:r>
          </a:p>
          <a:p>
            <a:r>
              <a:rPr lang="en-US" sz="2800" dirty="0"/>
              <a:t>CENTRAL AMERICA AND HAITI</a:t>
            </a:r>
          </a:p>
          <a:p>
            <a:r>
              <a:rPr lang="en-US" sz="2800" dirty="0"/>
              <a:t>HIGH ANDES  </a:t>
            </a:r>
          </a:p>
          <a:p>
            <a:r>
              <a:rPr lang="en-US" sz="2800" dirty="0"/>
              <a:t>*SMALL ISLAND STATES</a:t>
            </a:r>
            <a:br>
              <a:rPr lang="en-US" sz="2800" dirty="0"/>
            </a:br>
            <a:r>
              <a:rPr lang="en-US" sz="2800" dirty="0"/>
              <a:t>*LANDLOCKED STATES</a:t>
            </a:r>
          </a:p>
        </p:txBody>
      </p:sp>
    </p:spTree>
    <p:extLst>
      <p:ext uri="{BB962C8B-B14F-4D97-AF65-F5344CB8AC3E}">
        <p14:creationId xmlns:p14="http://schemas.microsoft.com/office/powerpoint/2010/main" val="21953225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25865" y="584755"/>
            <a:ext cx="8124339" cy="46166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CHALLENGE 3.  SECURE GENDER AND </a:t>
            </a:r>
          </a:p>
          <a:p>
            <a:r>
              <a:rPr lang="en-US" sz="3600" dirty="0"/>
              <a:t>MINORITY RIGHTS </a:t>
            </a:r>
          </a:p>
          <a:p>
            <a:endParaRPr lang="en-US" sz="3600" dirty="0"/>
          </a:p>
          <a:p>
            <a:endParaRPr lang="en-US" sz="3600" dirty="0"/>
          </a:p>
          <a:p>
            <a:r>
              <a:rPr lang="en-US" sz="3200" dirty="0"/>
              <a:t>GENDER RIGHTS </a:t>
            </a:r>
          </a:p>
          <a:p>
            <a:r>
              <a:rPr lang="en-US" sz="3200" dirty="0"/>
              <a:t>RIGHTS OF INDIGENOUS COMMUNITIES</a:t>
            </a:r>
          </a:p>
          <a:p>
            <a:r>
              <a:rPr lang="en-US" sz="3200" dirty="0"/>
              <a:t>RIGHTS OF ETHNIC AND RELIGIOUS MINORITIES</a:t>
            </a:r>
          </a:p>
          <a:p>
            <a:endParaRPr lang="en-US" sz="36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4970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1501" y="939348"/>
            <a:ext cx="8757701" cy="40010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CHALLENGE 4.  FIND EFFICIENT INVESTMENTS </a:t>
            </a:r>
          </a:p>
          <a:p>
            <a:r>
              <a:rPr lang="en-US" sz="3600" dirty="0"/>
              <a:t>TO ENSURE COGNITIVE AND PHYSICAL </a:t>
            </a:r>
          </a:p>
          <a:p>
            <a:r>
              <a:rPr lang="en-US" sz="3600" dirty="0"/>
              <a:t>DEVELOPMENT OF ALL YOUNG CHILDREN.  </a:t>
            </a:r>
          </a:p>
          <a:p>
            <a:endParaRPr lang="en-US" dirty="0"/>
          </a:p>
          <a:p>
            <a:r>
              <a:rPr lang="en-US" sz="3200" dirty="0"/>
              <a:t>STUNTING</a:t>
            </a:r>
            <a:br>
              <a:rPr lang="en-US" sz="3200" dirty="0"/>
            </a:br>
            <a:r>
              <a:rPr lang="en-US" sz="3200" dirty="0"/>
              <a:t>NUTRITION</a:t>
            </a:r>
          </a:p>
          <a:p>
            <a:r>
              <a:rPr lang="en-US" sz="3200" dirty="0"/>
              <a:t>INFECTION</a:t>
            </a:r>
            <a:br>
              <a:rPr lang="en-US" sz="3200" dirty="0"/>
            </a:br>
            <a:r>
              <a:rPr lang="en-US" sz="3200" dirty="0"/>
              <a:t>PRE-SCHOOL</a:t>
            </a:r>
          </a:p>
        </p:txBody>
      </p:sp>
    </p:spTree>
    <p:extLst>
      <p:ext uri="{BB962C8B-B14F-4D97-AF65-F5344CB8AC3E}">
        <p14:creationId xmlns:p14="http://schemas.microsoft.com/office/powerpoint/2010/main" val="7448633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51267" y="1259505"/>
            <a:ext cx="8596224" cy="33547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CHALLENGE 5.  DETERMINE EFFECTIVE </a:t>
            </a:r>
          </a:p>
          <a:p>
            <a:r>
              <a:rPr lang="en-US" sz="3600" dirty="0"/>
              <a:t>SYSTEMS FOR UNIVERSAL PRIMARY HEALTH </a:t>
            </a:r>
          </a:p>
          <a:p>
            <a:r>
              <a:rPr lang="en-US" sz="3600" dirty="0"/>
              <a:t>COVERGE FOR UNDER $100 PER PERSON </a:t>
            </a:r>
          </a:p>
          <a:p>
            <a:r>
              <a:rPr lang="en-US" sz="3600" dirty="0"/>
              <a:t>PER YEAR IN PUBLIC HEALTH OUTLAYS  </a:t>
            </a:r>
          </a:p>
          <a:p>
            <a:endParaRPr lang="en-US" sz="3600" dirty="0"/>
          </a:p>
          <a:p>
            <a:r>
              <a:rPr lang="en-US" sz="3200" dirty="0"/>
              <a:t>(IN PART BY MOBILIZING NEW ICT TECHNOLOGIES)</a:t>
            </a:r>
          </a:p>
        </p:txBody>
      </p:sp>
    </p:spTree>
    <p:extLst>
      <p:ext uri="{BB962C8B-B14F-4D97-AF65-F5344CB8AC3E}">
        <p14:creationId xmlns:p14="http://schemas.microsoft.com/office/powerpoint/2010/main" val="386901244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09117" y="1084404"/>
            <a:ext cx="8328497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CHALLENGE 6.  ENSURE </a:t>
            </a:r>
            <a:r>
              <a:rPr lang="en-US" sz="3600" i="1" dirty="0"/>
              <a:t>LOW-CARBON </a:t>
            </a:r>
          </a:p>
          <a:p>
            <a:r>
              <a:rPr lang="en-US" sz="3600" dirty="0"/>
              <a:t>ENERGY FOR ALL </a:t>
            </a:r>
          </a:p>
          <a:p>
            <a:endParaRPr lang="en-US" sz="3600" dirty="0"/>
          </a:p>
          <a:p>
            <a:r>
              <a:rPr lang="en-US" sz="3600" dirty="0"/>
              <a:t>RECOGNIZING THE RAPIDLY INCREASING </a:t>
            </a:r>
          </a:p>
          <a:p>
            <a:r>
              <a:rPr lang="en-US" sz="3600" dirty="0"/>
              <a:t>ENERGY NEEDS OF THE MAJOR EMERGING </a:t>
            </a:r>
          </a:p>
          <a:p>
            <a:r>
              <a:rPr lang="en-US" sz="3600" dirty="0"/>
              <a:t>ECONOMIES</a:t>
            </a:r>
          </a:p>
        </p:txBody>
      </p:sp>
    </p:spTree>
    <p:extLst>
      <p:ext uri="{BB962C8B-B14F-4D97-AF65-F5344CB8AC3E}">
        <p14:creationId xmlns:p14="http://schemas.microsoft.com/office/powerpoint/2010/main" val="245286141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295275"/>
            <a:ext cx="9155796" cy="56015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CHALLENGE 7.  ENSURE THAT EACH REGION </a:t>
            </a:r>
          </a:p>
          <a:p>
            <a:r>
              <a:rPr lang="en-US" sz="3600" dirty="0"/>
              <a:t>OF THE WORLD HAS FOOD SECURITY, PROMOTE</a:t>
            </a:r>
          </a:p>
          <a:p>
            <a:r>
              <a:rPr lang="en-US" sz="3600" dirty="0"/>
              <a:t>SMALLHOLDER FARMING, AND REDUCE THE  </a:t>
            </a:r>
          </a:p>
          <a:p>
            <a:r>
              <a:rPr lang="en-US" sz="3600" dirty="0"/>
              <a:t>ECOLOGICAL IMPACTS OF FARMING:</a:t>
            </a:r>
          </a:p>
          <a:p>
            <a:endParaRPr lang="en-US" dirty="0"/>
          </a:p>
          <a:p>
            <a:r>
              <a:rPr lang="en-US" sz="2800" dirty="0"/>
              <a:t>NITROGEN CYCLE</a:t>
            </a:r>
          </a:p>
          <a:p>
            <a:r>
              <a:rPr lang="en-US" sz="2800" dirty="0"/>
              <a:t>WATER DEPLETION</a:t>
            </a:r>
          </a:p>
          <a:p>
            <a:r>
              <a:rPr lang="en-US" sz="2800" dirty="0"/>
              <a:t>GREENHOUSE GAS EMISSIONS</a:t>
            </a:r>
          </a:p>
          <a:p>
            <a:r>
              <a:rPr lang="en-US" sz="2800" dirty="0"/>
              <a:t>DEFORESTATION</a:t>
            </a:r>
          </a:p>
          <a:p>
            <a:r>
              <a:rPr lang="en-US" sz="2800" dirty="0"/>
              <a:t>INVASIVE SPECIES</a:t>
            </a:r>
          </a:p>
          <a:p>
            <a:r>
              <a:rPr lang="en-US" sz="2800" dirty="0"/>
              <a:t>HABITAT DESTRUCTION</a:t>
            </a:r>
          </a:p>
          <a:p>
            <a:r>
              <a:rPr lang="en-US" sz="2800" dirty="0"/>
              <a:t>LOSS OF GENETIC CROP DIVERSITY</a:t>
            </a:r>
          </a:p>
        </p:txBody>
      </p:sp>
    </p:spTree>
    <p:extLst>
      <p:ext uri="{BB962C8B-B14F-4D97-AF65-F5344CB8AC3E}">
        <p14:creationId xmlns:p14="http://schemas.microsoft.com/office/powerpoint/2010/main" val="117281132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4739" y="536547"/>
            <a:ext cx="8036174" cy="52937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CHALLENGE 8.  PROTECT MAJOR ECOSYSTEMS </a:t>
            </a:r>
          </a:p>
          <a:p>
            <a:r>
              <a:rPr lang="en-US" sz="3200" dirty="0"/>
              <a:t>FROM CONTINUED ANTHROPOGENIC DAMAGE</a:t>
            </a:r>
          </a:p>
          <a:p>
            <a:endParaRPr lang="en-US" sz="3200" dirty="0"/>
          </a:p>
          <a:p>
            <a:endParaRPr lang="en-US" dirty="0"/>
          </a:p>
          <a:p>
            <a:r>
              <a:rPr lang="en-US" sz="2800" dirty="0"/>
              <a:t>OCEANS:  OCEAN ACIDIFICATION AND OVERFISHING</a:t>
            </a:r>
          </a:p>
          <a:p>
            <a:r>
              <a:rPr lang="en-US" sz="2800" dirty="0"/>
              <a:t>MOUNTAINS: GLACIER RETREAT</a:t>
            </a:r>
          </a:p>
          <a:p>
            <a:r>
              <a:rPr lang="en-US" sz="2800" dirty="0"/>
              <a:t>WETLANDS: DRAINAGE </a:t>
            </a:r>
          </a:p>
          <a:p>
            <a:r>
              <a:rPr lang="en-US" sz="2800" dirty="0"/>
              <a:t>URBAN: POLLUTION</a:t>
            </a:r>
          </a:p>
          <a:p>
            <a:r>
              <a:rPr lang="en-US" sz="2800" dirty="0"/>
              <a:t>RAINFORESTS: DEFORESTATION</a:t>
            </a:r>
          </a:p>
          <a:p>
            <a:r>
              <a:rPr lang="en-US" sz="2800" dirty="0"/>
              <a:t>PASTURELANDS: OVERGRAZING</a:t>
            </a:r>
          </a:p>
          <a:p>
            <a:r>
              <a:rPr lang="en-US" sz="2800" dirty="0"/>
              <a:t>FARMLANDS: SOIL AND LAND EROSION</a:t>
            </a:r>
            <a:br>
              <a:rPr lang="en-US" sz="2800" dirty="0"/>
            </a:br>
            <a:r>
              <a:rPr lang="en-US" sz="2800" dirty="0"/>
              <a:t>ESTUARIES: EUTROPHICATION  </a:t>
            </a:r>
          </a:p>
        </p:txBody>
      </p:sp>
    </p:spTree>
    <p:extLst>
      <p:ext uri="{BB962C8B-B14F-4D97-AF65-F5344CB8AC3E}">
        <p14:creationId xmlns:p14="http://schemas.microsoft.com/office/powerpoint/2010/main" val="38866148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66341" y="579841"/>
            <a:ext cx="7613157" cy="56938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Good governance </a:t>
            </a:r>
            <a:r>
              <a:rPr lang="en-US" sz="2800" dirty="0"/>
              <a:t>entails:</a:t>
            </a:r>
          </a:p>
          <a:p>
            <a:endParaRPr lang="en-US" sz="2800" dirty="0"/>
          </a:p>
          <a:p>
            <a:r>
              <a:rPr lang="en-US" sz="2800" dirty="0"/>
              <a:t>Setting goals and plans for sustainable </a:t>
            </a:r>
          </a:p>
          <a:p>
            <a:r>
              <a:rPr lang="en-US" sz="2800" dirty="0"/>
              <a:t>development</a:t>
            </a:r>
          </a:p>
          <a:p>
            <a:endParaRPr lang="en-US" sz="2800" dirty="0"/>
          </a:p>
          <a:p>
            <a:r>
              <a:rPr lang="en-US" sz="2800" dirty="0"/>
              <a:t>Corporate good governance: no lobbying</a:t>
            </a:r>
          </a:p>
          <a:p>
            <a:r>
              <a:rPr lang="en-US" sz="2800" dirty="0"/>
              <a:t>no campaign financing, full disclosure, internalizing</a:t>
            </a:r>
          </a:p>
          <a:p>
            <a:r>
              <a:rPr lang="en-US" sz="2800" dirty="0"/>
              <a:t>externalities, polluter pays</a:t>
            </a:r>
          </a:p>
          <a:p>
            <a:endParaRPr lang="en-US" sz="2800" dirty="0"/>
          </a:p>
          <a:p>
            <a:r>
              <a:rPr lang="en-US" sz="2800" dirty="0"/>
              <a:t>Public provision of quality health, education,</a:t>
            </a:r>
          </a:p>
          <a:p>
            <a:r>
              <a:rPr lang="en-US" sz="2800" dirty="0"/>
              <a:t>and infrastructure</a:t>
            </a:r>
          </a:p>
          <a:p>
            <a:endParaRPr lang="en-US" sz="2800" dirty="0"/>
          </a:p>
          <a:p>
            <a:r>
              <a:rPr lang="en-US" sz="2800" dirty="0"/>
              <a:t>Contributing to global problem solving</a:t>
            </a:r>
          </a:p>
        </p:txBody>
      </p:sp>
    </p:spTree>
    <p:extLst>
      <p:ext uri="{BB962C8B-B14F-4D97-AF65-F5344CB8AC3E}">
        <p14:creationId xmlns:p14="http://schemas.microsoft.com/office/powerpoint/2010/main" val="22572712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5736" y="864386"/>
            <a:ext cx="8581671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CHALLENGE 9.  CREATE A TOOLKIT FOR URBAN </a:t>
            </a:r>
          </a:p>
          <a:p>
            <a:r>
              <a:rPr lang="en-US" sz="3200" dirty="0"/>
              <a:t>SUSTAINBILITY</a:t>
            </a:r>
          </a:p>
          <a:p>
            <a:endParaRPr lang="en-US" sz="3200" dirty="0"/>
          </a:p>
          <a:p>
            <a:r>
              <a:rPr lang="en-US" sz="2800" dirty="0"/>
              <a:t>HAZARDS: STORMS, FLOODING, DROUGHTS, HEAT WAVES</a:t>
            </a:r>
            <a:endParaRPr lang="en-US" dirty="0"/>
          </a:p>
          <a:p>
            <a:r>
              <a:rPr lang="en-US" sz="2800" dirty="0"/>
              <a:t>GREEN AREAS</a:t>
            </a:r>
          </a:p>
          <a:p>
            <a:r>
              <a:rPr lang="en-US" sz="2800" dirty="0"/>
              <a:t>URBAN BIODIVERSITY</a:t>
            </a:r>
            <a:br>
              <a:rPr lang="en-US" sz="2800" dirty="0"/>
            </a:br>
            <a:r>
              <a:rPr lang="en-US" sz="2800" dirty="0"/>
              <a:t>ENERGY-EFFICIENT BUILDINGS</a:t>
            </a:r>
            <a:br>
              <a:rPr lang="en-US" sz="2800" dirty="0"/>
            </a:br>
            <a:r>
              <a:rPr lang="en-US" sz="2800" dirty="0"/>
              <a:t>REDUCED GHG EMISSIONS</a:t>
            </a:r>
            <a:br>
              <a:rPr lang="en-US" sz="2800" dirty="0"/>
            </a:br>
            <a:r>
              <a:rPr lang="en-US" sz="2800" dirty="0"/>
              <a:t>ENHANCED MOBILITY</a:t>
            </a:r>
          </a:p>
          <a:p>
            <a:r>
              <a:rPr lang="en-US" sz="2800" dirty="0"/>
              <a:t>PUBLIC HEALTH</a:t>
            </a:r>
          </a:p>
          <a:p>
            <a:r>
              <a:rPr lang="en-US" sz="2800" dirty="0"/>
              <a:t>CLEAN AIR, WATER, AND WASTE MANAGEMENT</a:t>
            </a:r>
          </a:p>
        </p:txBody>
      </p:sp>
    </p:spTree>
    <p:extLst>
      <p:ext uri="{BB962C8B-B14F-4D97-AF65-F5344CB8AC3E}">
        <p14:creationId xmlns:p14="http://schemas.microsoft.com/office/powerpoint/2010/main" val="89678512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9846" y="970270"/>
            <a:ext cx="8256612" cy="47397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CHALLENGE 10.  PROMOTE SUSTAINABLE </a:t>
            </a:r>
          </a:p>
          <a:p>
            <a:r>
              <a:rPr lang="en-US" sz="3600" dirty="0"/>
              <a:t>RESOURCE PRACTICES IN COMMERCIAL </a:t>
            </a:r>
          </a:p>
          <a:p>
            <a:r>
              <a:rPr lang="en-US" sz="3600" dirty="0"/>
              <a:t>MINING AND AGRICULTURE</a:t>
            </a:r>
          </a:p>
          <a:p>
            <a:endParaRPr lang="en-US" sz="3600" dirty="0"/>
          </a:p>
          <a:p>
            <a:endParaRPr lang="en-US" dirty="0"/>
          </a:p>
          <a:p>
            <a:r>
              <a:rPr lang="en-US" sz="2800" dirty="0"/>
              <a:t>COMMUNITY LAND AND RESOURCE RIGHTS</a:t>
            </a:r>
            <a:br>
              <a:rPr lang="en-US" sz="2800" dirty="0"/>
            </a:br>
            <a:r>
              <a:rPr lang="en-US" sz="2800" dirty="0"/>
              <a:t>PROPER ROYALTY SYSTEMS</a:t>
            </a:r>
          </a:p>
          <a:p>
            <a:r>
              <a:rPr lang="en-US" sz="2800" dirty="0"/>
              <a:t>TRANSPARENCY OF PAYMENTS</a:t>
            </a:r>
            <a:br>
              <a:rPr lang="en-US" sz="2800" dirty="0"/>
            </a:br>
            <a:r>
              <a:rPr lang="en-US" sz="2800" dirty="0"/>
              <a:t>DUAL-USE INFRASTRUCTURE</a:t>
            </a:r>
          </a:p>
          <a:p>
            <a:r>
              <a:rPr lang="en-US" sz="2800" dirty="0"/>
              <a:t>CORPORATE ACCOUNTABILITY (E.G. NOMINEE BOARDS)</a:t>
            </a:r>
          </a:p>
        </p:txBody>
      </p:sp>
    </p:spTree>
    <p:extLst>
      <p:ext uri="{BB962C8B-B14F-4D97-AF65-F5344CB8AC3E}">
        <p14:creationId xmlns:p14="http://schemas.microsoft.com/office/powerpoint/2010/main" val="154162742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0946" y="414294"/>
            <a:ext cx="8768346" cy="57861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CHALLENGE 11.  DESIGN EFFICIENT AND EQUITABLE </a:t>
            </a:r>
          </a:p>
          <a:p>
            <a:r>
              <a:rPr lang="en-US" sz="3200" dirty="0"/>
              <a:t>STANDARDS FOR THE GLOBAL COMMONS</a:t>
            </a:r>
          </a:p>
          <a:p>
            <a:endParaRPr lang="en-US" sz="3200" dirty="0"/>
          </a:p>
          <a:p>
            <a:endParaRPr lang="en-US" dirty="0"/>
          </a:p>
          <a:p>
            <a:r>
              <a:rPr lang="en-US" sz="3200" dirty="0"/>
              <a:t>RIGHT TO DEVELOP</a:t>
            </a:r>
            <a:br>
              <a:rPr lang="en-US" sz="3200" dirty="0"/>
            </a:br>
            <a:r>
              <a:rPr lang="en-US" sz="3200" dirty="0"/>
              <a:t>NORM OF CONVERGENCE</a:t>
            </a:r>
            <a:br>
              <a:rPr lang="en-US" sz="3200" dirty="0"/>
            </a:br>
            <a:r>
              <a:rPr lang="en-US" sz="3200" dirty="0"/>
              <a:t>POLLUTER PAYS</a:t>
            </a:r>
          </a:p>
          <a:p>
            <a:r>
              <a:rPr lang="en-US" sz="3200" dirty="0"/>
              <a:t>HISTORIC RESPONSIBILITY</a:t>
            </a:r>
            <a:br>
              <a:rPr lang="en-US" sz="3200" dirty="0"/>
            </a:br>
            <a:r>
              <a:rPr lang="en-US" sz="3200" dirty="0"/>
              <a:t>AID WITH GRADUATION</a:t>
            </a:r>
          </a:p>
          <a:p>
            <a:r>
              <a:rPr lang="en-US" sz="3200" dirty="0"/>
              <a:t>PREDICTABLE ASSESSMENTS FOR PUBLIC GOODS</a:t>
            </a:r>
          </a:p>
          <a:p>
            <a:r>
              <a:rPr lang="en-US" sz="3200" dirty="0"/>
              <a:t>TARGETS AND MILESTONES</a:t>
            </a:r>
          </a:p>
          <a:p>
            <a:r>
              <a:rPr lang="en-US" sz="3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3923172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30635" y="1148942"/>
            <a:ext cx="6917278" cy="42165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CHALLENGE 12.  REDESIGN CORPORATE </a:t>
            </a:r>
          </a:p>
          <a:p>
            <a:r>
              <a:rPr lang="en-US" sz="3200" dirty="0"/>
              <a:t>GOVERNANCE AND RESPONSIBILITY FOR</a:t>
            </a:r>
          </a:p>
          <a:p>
            <a:r>
              <a:rPr lang="en-US" sz="3200" dirty="0"/>
              <a:t>SUSTAINABLE DEVELOPMENT</a:t>
            </a:r>
            <a:br>
              <a:rPr lang="en-US" sz="3200" dirty="0"/>
            </a:br>
            <a:br>
              <a:rPr lang="en-US" sz="3200" dirty="0"/>
            </a:br>
            <a:r>
              <a:rPr lang="en-US" sz="2800" dirty="0"/>
              <a:t>CLOSURE OF TAX HAVENS</a:t>
            </a:r>
            <a:br>
              <a:rPr lang="en-US" sz="2800" dirty="0"/>
            </a:br>
            <a:r>
              <a:rPr lang="en-US" sz="2800" dirty="0"/>
              <a:t>POLLUTER PAYS</a:t>
            </a:r>
            <a:br>
              <a:rPr lang="en-US" sz="2800" dirty="0"/>
            </a:br>
            <a:r>
              <a:rPr lang="en-US" sz="2800" dirty="0"/>
              <a:t>NO LOBBYING</a:t>
            </a:r>
            <a:br>
              <a:rPr lang="en-US" sz="2800" dirty="0"/>
            </a:br>
            <a:r>
              <a:rPr lang="en-US" sz="2800" dirty="0"/>
              <a:t>NO CAMPAIGN FINANCING</a:t>
            </a:r>
            <a:br>
              <a:rPr lang="en-US" sz="2800" dirty="0"/>
            </a:br>
            <a:r>
              <a:rPr lang="en-US" sz="2800" dirty="0"/>
              <a:t>PRICING OF ALL EXTERNALITIES</a:t>
            </a:r>
          </a:p>
        </p:txBody>
      </p:sp>
    </p:spTree>
    <p:extLst>
      <p:ext uri="{BB962C8B-B14F-4D97-AF65-F5344CB8AC3E}">
        <p14:creationId xmlns:p14="http://schemas.microsoft.com/office/powerpoint/2010/main" val="258247849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7280" y="1132859"/>
            <a:ext cx="5161445" cy="516144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96857" y="1144146"/>
            <a:ext cx="2575157" cy="25237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The Pluses</a:t>
            </a:r>
          </a:p>
          <a:p>
            <a:endParaRPr lang="en-US" dirty="0"/>
          </a:p>
          <a:p>
            <a:r>
              <a:rPr lang="en-US" dirty="0"/>
              <a:t>Advanced Technologies</a:t>
            </a:r>
          </a:p>
          <a:p>
            <a:r>
              <a:rPr lang="en-US" dirty="0"/>
              <a:t>Information revolution</a:t>
            </a:r>
          </a:p>
          <a:p>
            <a:r>
              <a:rPr lang="en-US" dirty="0"/>
              <a:t>Corporate SD </a:t>
            </a:r>
          </a:p>
          <a:p>
            <a:r>
              <a:rPr lang="en-US" dirty="0"/>
              <a:t>         Leadership</a:t>
            </a:r>
          </a:p>
          <a:p>
            <a:r>
              <a:rPr lang="en-US" dirty="0"/>
              <a:t>Sustainable Development</a:t>
            </a:r>
          </a:p>
          <a:p>
            <a:r>
              <a:rPr lang="en-US" dirty="0"/>
              <a:t>	Goals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58562" y="4208313"/>
            <a:ext cx="2298626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The Minuses</a:t>
            </a:r>
          </a:p>
          <a:p>
            <a:endParaRPr lang="en-US" dirty="0"/>
          </a:p>
          <a:p>
            <a:r>
              <a:rPr lang="en-US" dirty="0"/>
              <a:t>Population Pressures</a:t>
            </a:r>
          </a:p>
          <a:p>
            <a:r>
              <a:rPr lang="en-US" dirty="0"/>
              <a:t>Climate Change</a:t>
            </a:r>
          </a:p>
          <a:p>
            <a:r>
              <a:rPr lang="en-US" dirty="0"/>
              <a:t>Land Grabs</a:t>
            </a:r>
          </a:p>
          <a:p>
            <a:r>
              <a:rPr lang="en-US" dirty="0"/>
              <a:t>Lack of Planning</a:t>
            </a:r>
          </a:p>
          <a:p>
            <a:r>
              <a:rPr lang="en-US" dirty="0"/>
              <a:t>Global lawlessness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297118" y="293972"/>
            <a:ext cx="6917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           A Sustainable Planet?</a:t>
            </a:r>
          </a:p>
        </p:txBody>
      </p:sp>
    </p:spTree>
    <p:extLst>
      <p:ext uri="{BB962C8B-B14F-4D97-AF65-F5344CB8AC3E}">
        <p14:creationId xmlns:p14="http://schemas.microsoft.com/office/powerpoint/2010/main" val="17129109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21535" y="1409225"/>
            <a:ext cx="7728197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THE WORLD IS DANGEROUSLY OFF COURSE:</a:t>
            </a:r>
          </a:p>
          <a:p>
            <a:endParaRPr lang="en-US" sz="3200" dirty="0"/>
          </a:p>
          <a:p>
            <a:r>
              <a:rPr lang="en-US" sz="3200" dirty="0"/>
              <a:t>Extreme poverty afflicting more than 1 billion </a:t>
            </a:r>
          </a:p>
          <a:p>
            <a:endParaRPr lang="en-US" sz="3200" dirty="0"/>
          </a:p>
          <a:p>
            <a:r>
              <a:rPr lang="en-US" sz="3200" dirty="0"/>
              <a:t>High and rising inequality in most societies</a:t>
            </a:r>
          </a:p>
          <a:p>
            <a:endParaRPr lang="en-US" sz="3200" dirty="0"/>
          </a:p>
          <a:p>
            <a:r>
              <a:rPr lang="en-US" sz="3200" dirty="0"/>
              <a:t>Degradation of the environment in all parts </a:t>
            </a:r>
          </a:p>
          <a:p>
            <a:r>
              <a:rPr lang="en-US" sz="3200" dirty="0"/>
              <a:t>of the world</a:t>
            </a:r>
          </a:p>
        </p:txBody>
      </p:sp>
    </p:spTree>
    <p:extLst>
      <p:ext uri="{BB962C8B-B14F-4D97-AF65-F5344CB8AC3E}">
        <p14:creationId xmlns:p14="http://schemas.microsoft.com/office/powerpoint/2010/main" val="5702955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474" y="599088"/>
            <a:ext cx="8515684" cy="625891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61474" y="229755"/>
            <a:ext cx="52316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MANHATTAN, HURRICANE SANDY,  OCTOBER 29, 2012</a:t>
            </a:r>
          </a:p>
        </p:txBody>
      </p:sp>
    </p:spTree>
    <p:extLst>
      <p:ext uri="{BB962C8B-B14F-4D97-AF65-F5344CB8AC3E}">
        <p14:creationId xmlns:p14="http://schemas.microsoft.com/office/powerpoint/2010/main" val="38405462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6014" b="-6014"/>
          <a:stretch/>
        </p:blipFill>
        <p:spPr>
          <a:xfrm>
            <a:off x="457200" y="927127"/>
            <a:ext cx="8229600" cy="61595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14947" y="401053"/>
            <a:ext cx="2293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BEIJING, JULY 21, 2012</a:t>
            </a:r>
          </a:p>
        </p:txBody>
      </p:sp>
    </p:spTree>
    <p:extLst>
      <p:ext uri="{BB962C8B-B14F-4D97-AF65-F5344CB8AC3E}">
        <p14:creationId xmlns:p14="http://schemas.microsoft.com/office/powerpoint/2010/main" val="38613942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5692"/>
            <a:ext cx="9144000" cy="625230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60947" y="263097"/>
            <a:ext cx="25896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BANGKOK OCTOBER 2011</a:t>
            </a:r>
          </a:p>
        </p:txBody>
      </p:sp>
    </p:spTree>
    <p:extLst>
      <p:ext uri="{BB962C8B-B14F-4D97-AF65-F5344CB8AC3E}">
        <p14:creationId xmlns:p14="http://schemas.microsoft.com/office/powerpoint/2010/main" val="6118546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284865"/>
            <a:ext cx="8686800" cy="51562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41756" y="5881244"/>
            <a:ext cx="3586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CYCLONE NARGIS, MYANMAR, 2008</a:t>
            </a:r>
          </a:p>
        </p:txBody>
      </p:sp>
    </p:spTree>
    <p:extLst>
      <p:ext uri="{BB962C8B-B14F-4D97-AF65-F5344CB8AC3E}">
        <p14:creationId xmlns:p14="http://schemas.microsoft.com/office/powerpoint/2010/main" val="17853843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434</TotalTime>
  <Words>785</Words>
  <Application>Microsoft Office PowerPoint</Application>
  <PresentationFormat>On-screen Show (4:3)</PresentationFormat>
  <Paragraphs>264</Paragraphs>
  <Slides>44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8" baseType="lpstr">
      <vt:lpstr>ＭＳ Ｐゴシック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Self-Driving Cars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Jeff  Sachs</dc:creator>
  <cp:lastModifiedBy>Eugene Malinskiy</cp:lastModifiedBy>
  <cp:revision>16</cp:revision>
  <dcterms:created xsi:type="dcterms:W3CDTF">2012-12-02T21:23:18Z</dcterms:created>
  <dcterms:modified xsi:type="dcterms:W3CDTF">2017-04-30T02:54:29Z</dcterms:modified>
</cp:coreProperties>
</file>